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akeitright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68F73E78-0CA5-439B-8A0F-C3E231CA9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161" y="2656719"/>
            <a:ext cx="1962150" cy="214312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EFA6A39-962B-45BE-AF54-6331EB6D7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643" y="-150223"/>
            <a:ext cx="6852082" cy="1646302"/>
          </a:xfrm>
        </p:spPr>
        <p:txBody>
          <a:bodyPr/>
          <a:lstStyle/>
          <a:p>
            <a:r>
              <a:rPr lang="it-IT" dirty="0"/>
              <a:t>22 aprile: EARTH DAY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60855E9-1C51-4666-AD10-A0FC0F1FF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0689" y="3450135"/>
            <a:ext cx="4932311" cy="1096899"/>
          </a:xfrm>
        </p:spPr>
        <p:txBody>
          <a:bodyPr>
            <a:noAutofit/>
          </a:bodyPr>
          <a:lstStyle/>
          <a:p>
            <a:pPr algn="ctr"/>
            <a:r>
              <a:rPr lang="it-IT" sz="1700" dirty="0">
                <a:solidFill>
                  <a:schemeClr val="tx1"/>
                </a:solidFill>
              </a:rPr>
              <a:t>	</a:t>
            </a:r>
            <a:r>
              <a:rPr lang="it-IT" sz="1700" i="0" dirty="0">
                <a:solidFill>
                  <a:schemeClr val="tx1"/>
                </a:solidFill>
                <a:effectLst/>
              </a:rPr>
              <a:t>Personaggi famosi che aiutano il Pianeta: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FF18665-10FF-45DE-B058-3F943BCA00C1}"/>
              </a:ext>
            </a:extLst>
          </p:cNvPr>
          <p:cNvSpPr txBox="1"/>
          <p:nvPr/>
        </p:nvSpPr>
        <p:spPr>
          <a:xfrm>
            <a:off x="390036" y="3998584"/>
            <a:ext cx="4699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it-IT" sz="1700" i="0" dirty="0">
                <a:effectLst/>
              </a:rPr>
              <a:t>Si tratta di un solo giorno, è vero, ma si mette comunque al centro per una volta il Pianeta e le sue necessità. </a:t>
            </a:r>
            <a:r>
              <a:rPr lang="it-IT" sz="1700" b="0" i="0" dirty="0">
                <a:effectLst/>
              </a:rPr>
              <a:t>Una giornata sicuramente non può bastare ma è comunque un inizio</a:t>
            </a:r>
            <a:r>
              <a:rPr lang="it-IT" sz="1700" dirty="0"/>
              <a:t>…</a:t>
            </a:r>
            <a:r>
              <a:rPr lang="it-IT" sz="1700" b="0" i="0" dirty="0">
                <a:effectLst/>
              </a:rPr>
              <a:t> </a:t>
            </a:r>
            <a:r>
              <a:rPr lang="it-IT" sz="1700" b="0" i="0" dirty="0">
                <a:solidFill>
                  <a:schemeClr val="accent1">
                    <a:lumMod val="50000"/>
                  </a:schemeClr>
                </a:solidFill>
                <a:effectLst/>
              </a:rPr>
              <a:t>SENSIBILIZZIAMOCI SULL’IMPORTANZA DI SALVAGUARDIARE L’AMBIENTE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dirty="0">
                <a:solidFill>
                  <a:schemeClr val="accent1">
                    <a:lumMod val="50000"/>
                  </a:schemeClr>
                </a:solidFill>
              </a:rPr>
            </a:b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66B8CCC2-D926-495D-AF57-9C894CA59A8C}"/>
              </a:ext>
            </a:extLst>
          </p:cNvPr>
          <p:cNvSpPr txBox="1"/>
          <p:nvPr/>
        </p:nvSpPr>
        <p:spPr>
          <a:xfrm>
            <a:off x="933751" y="1595768"/>
            <a:ext cx="803129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700" i="0" dirty="0">
                <a:solidFill>
                  <a:srgbClr val="111111"/>
                </a:solidFill>
                <a:effectLst/>
              </a:rPr>
              <a:t>La Giornata Mondiale della Terra </a:t>
            </a:r>
            <a:r>
              <a:rPr lang="it-IT" sz="1700" b="0" i="0" dirty="0">
                <a:solidFill>
                  <a:srgbClr val="111111"/>
                </a:solidFill>
                <a:effectLst/>
              </a:rPr>
              <a:t>è una manifestazione internazionale per la </a:t>
            </a:r>
            <a:r>
              <a:rPr lang="it-IT" sz="1700" i="0" dirty="0">
                <a:solidFill>
                  <a:srgbClr val="111111"/>
                </a:solidFill>
                <a:effectLst/>
              </a:rPr>
              <a:t>sostenibilità ambientale e la salvaguardia del</a:t>
            </a:r>
            <a:r>
              <a:rPr lang="it-IT" sz="1700" b="1" i="0" dirty="0">
                <a:solidFill>
                  <a:srgbClr val="111111"/>
                </a:solidFill>
                <a:effectLst/>
              </a:rPr>
              <a:t> </a:t>
            </a:r>
            <a:r>
              <a:rPr lang="it-IT" sz="1700" i="0" dirty="0">
                <a:solidFill>
                  <a:srgbClr val="111111"/>
                </a:solidFill>
                <a:effectLst/>
              </a:rPr>
              <a:t>nostro pianeta.</a:t>
            </a:r>
          </a:p>
          <a:p>
            <a:pPr algn="just"/>
            <a:r>
              <a:rPr lang="it-IT" sz="1700" b="0" i="0" dirty="0">
                <a:solidFill>
                  <a:srgbClr val="222222"/>
                </a:solidFill>
                <a:effectLst/>
              </a:rPr>
              <a:t>Conosciuta come </a:t>
            </a:r>
            <a:r>
              <a:rPr lang="it-IT" sz="1700" b="1" i="0" dirty="0">
                <a:solidFill>
                  <a:srgbClr val="222222"/>
                </a:solidFill>
                <a:effectLst/>
              </a:rPr>
              <a:t>Earth Day</a:t>
            </a:r>
            <a:r>
              <a:rPr lang="it-IT" sz="1700" i="0" dirty="0">
                <a:solidFill>
                  <a:srgbClr val="222222"/>
                </a:solidFill>
                <a:effectLst/>
              </a:rPr>
              <a:t>, la Giornata della Terra</a:t>
            </a:r>
            <a:r>
              <a:rPr lang="it-IT" sz="1700" b="0" i="0" dirty="0">
                <a:solidFill>
                  <a:srgbClr val="222222"/>
                </a:solidFill>
                <a:effectLst/>
              </a:rPr>
              <a:t>, è l</a:t>
            </a:r>
            <a:r>
              <a:rPr lang="it-IT" sz="1700" b="1" dirty="0">
                <a:solidFill>
                  <a:srgbClr val="222222"/>
                </a:solidFill>
              </a:rPr>
              <a:t>’</a:t>
            </a:r>
            <a:r>
              <a:rPr lang="it-IT" sz="1700" b="1" i="1" dirty="0">
                <a:solidFill>
                  <a:srgbClr val="222222"/>
                </a:solidFill>
                <a:effectLst/>
              </a:rPr>
              <a:t>evento green</a:t>
            </a:r>
            <a:r>
              <a:rPr lang="it-IT" sz="1700" b="0" i="0" dirty="0">
                <a:solidFill>
                  <a:srgbClr val="222222"/>
                </a:solidFill>
                <a:effectLst/>
              </a:rPr>
              <a:t> </a:t>
            </a:r>
          </a:p>
          <a:p>
            <a:pPr algn="just"/>
            <a:r>
              <a:rPr lang="it-IT" sz="1700" b="0" i="0" dirty="0">
                <a:solidFill>
                  <a:srgbClr val="222222"/>
                </a:solidFill>
                <a:effectLst/>
              </a:rPr>
              <a:t>che riesce </a:t>
            </a:r>
            <a:r>
              <a:rPr lang="it-IT" sz="1700" i="0" dirty="0">
                <a:solidFill>
                  <a:srgbClr val="222222"/>
                </a:solidFill>
                <a:effectLst/>
              </a:rPr>
              <a:t>a coinvolgere il maggior numero di persone in tutto il pianeta</a:t>
            </a:r>
            <a:r>
              <a:rPr lang="it-IT" i="0" dirty="0">
                <a:solidFill>
                  <a:srgbClr val="222222"/>
                </a:solidFill>
                <a:effectLst/>
              </a:rPr>
              <a:t>.</a:t>
            </a:r>
          </a:p>
          <a:p>
            <a:endParaRPr lang="it-IT" dirty="0">
              <a:latin typeface="Calibri corpo"/>
            </a:endParaRP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xmlns="" id="{B1FDA04E-90C9-450B-B3B1-B60163ADE741}"/>
              </a:ext>
            </a:extLst>
          </p:cNvPr>
          <p:cNvSpPr/>
          <p:nvPr/>
        </p:nvSpPr>
        <p:spPr>
          <a:xfrm>
            <a:off x="2960986" y="2805057"/>
            <a:ext cx="195882" cy="11663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xmlns="" id="{C97FC8C4-26FE-4879-985A-90B27440CCDA}"/>
              </a:ext>
            </a:extLst>
          </p:cNvPr>
          <p:cNvSpPr/>
          <p:nvPr/>
        </p:nvSpPr>
        <p:spPr>
          <a:xfrm rot="19036066">
            <a:off x="8309552" y="2670553"/>
            <a:ext cx="180582" cy="935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20D88D9B-137E-476C-B8A8-CF2D7A6E47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05" r="19019"/>
          <a:stretch/>
        </p:blipFill>
        <p:spPr>
          <a:xfrm>
            <a:off x="8666845" y="50954"/>
            <a:ext cx="3437074" cy="2601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050F536C-B48B-43D3-85DA-4987D6BD89EF}"/>
              </a:ext>
            </a:extLst>
          </p:cNvPr>
          <p:cNvSpPr txBox="1"/>
          <p:nvPr/>
        </p:nvSpPr>
        <p:spPr>
          <a:xfrm>
            <a:off x="6535819" y="3811363"/>
            <a:ext cx="5656181" cy="2808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550" i="0" dirty="0">
                <a:solidFill>
                  <a:schemeClr val="accent2">
                    <a:lumMod val="75000"/>
                  </a:schemeClr>
                </a:solidFill>
                <a:effectLst/>
              </a:rPr>
              <a:t>Leonardo di Caprio</a:t>
            </a:r>
            <a:r>
              <a:rPr lang="it-IT" sz="1550" i="0" dirty="0">
                <a:effectLst/>
                <a:sym typeface="Wingdings" panose="05000000000000000000" pitchFamily="2" charset="2"/>
              </a:rPr>
              <a:t></a:t>
            </a:r>
            <a:r>
              <a:rPr lang="it-IT" sz="1550" dirty="0"/>
              <a:t> ha donato 40 milioni di dollari </a:t>
            </a:r>
            <a:r>
              <a:rPr lang="it-IT" sz="1550" u="none" strike="noStrike" dirty="0"/>
              <a:t>alla </a:t>
            </a:r>
            <a:r>
              <a:rPr lang="it-IT" sz="1550" i="0" dirty="0">
                <a:effectLst/>
              </a:rPr>
              <a:t> campagna del WWF</a:t>
            </a:r>
          </a:p>
          <a:p>
            <a:endParaRPr lang="it-IT" sz="700" i="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550" i="0" dirty="0">
                <a:solidFill>
                  <a:schemeClr val="accent2">
                    <a:lumMod val="75000"/>
                  </a:schemeClr>
                </a:solidFill>
                <a:effectLst/>
              </a:rPr>
              <a:t>Brad </a:t>
            </a:r>
            <a:r>
              <a:rPr lang="it-IT" sz="155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it-IT" sz="1550" i="0" dirty="0">
                <a:solidFill>
                  <a:schemeClr val="accent2">
                    <a:lumMod val="75000"/>
                  </a:schemeClr>
                </a:solidFill>
                <a:effectLst/>
              </a:rPr>
              <a:t>itt</a:t>
            </a:r>
            <a:r>
              <a:rPr lang="it-IT" sz="1550" i="0" dirty="0">
                <a:effectLst/>
                <a:sym typeface="Wingdings" panose="05000000000000000000" pitchFamily="2" charset="2"/>
              </a:rPr>
              <a:t></a:t>
            </a:r>
            <a:r>
              <a:rPr lang="it-IT" sz="1550" i="0" dirty="0">
                <a:effectLst/>
              </a:rPr>
              <a:t> ha fondato</a:t>
            </a:r>
            <a:r>
              <a:rPr lang="it-IT" sz="1550" i="0" u="none" strike="noStrike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 </a:t>
            </a:r>
            <a:r>
              <a:rPr lang="it-IT" sz="1550" i="0" strike="noStrike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Make </a:t>
            </a:r>
            <a:r>
              <a:rPr lang="it-IT" sz="1550" i="0" strike="noStrike" dirty="0" err="1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It</a:t>
            </a:r>
            <a:r>
              <a:rPr lang="it-IT" sz="1550" i="0" strike="noStrike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it-IT" sz="1550" i="0" strike="noStrike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Right</a:t>
            </a:r>
            <a:r>
              <a:rPr lang="it-IT" sz="1550" i="0">
                <a:effectLst/>
              </a:rPr>
              <a:t>, </a:t>
            </a:r>
            <a:r>
              <a:rPr lang="it-IT" sz="1550" i="0" smtClean="0">
                <a:effectLst/>
              </a:rPr>
              <a:t>un’organizzazione </a:t>
            </a:r>
            <a:r>
              <a:rPr lang="it-IT" sz="1550" i="0" dirty="0">
                <a:effectLst/>
              </a:rPr>
              <a:t>impegnata a finanziare e costruire, in piena sostenibilità, nuove case a New Orleans, per le persone più povere</a:t>
            </a:r>
          </a:p>
          <a:p>
            <a:endParaRPr lang="it-IT" sz="700" i="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550" i="0" dirty="0">
                <a:solidFill>
                  <a:schemeClr val="accent2">
                    <a:lumMod val="75000"/>
                  </a:schemeClr>
                </a:solidFill>
                <a:effectLst/>
              </a:rPr>
              <a:t>Emma Watson</a:t>
            </a:r>
            <a:r>
              <a:rPr lang="it-IT" sz="1550" dirty="0">
                <a:solidFill>
                  <a:srgbClr val="231F20"/>
                </a:solidFill>
                <a:sym typeface="Wingdings" panose="05000000000000000000" pitchFamily="2" charset="2"/>
              </a:rPr>
              <a:t> </a:t>
            </a:r>
            <a:r>
              <a:rPr lang="it-IT" sz="1550" i="0" dirty="0">
                <a:solidFill>
                  <a:srgbClr val="231F20"/>
                </a:solidFill>
                <a:effectLst/>
              </a:rPr>
              <a:t>lotta per il «</a:t>
            </a:r>
            <a:r>
              <a:rPr lang="it-IT" sz="1550" i="0" dirty="0" err="1">
                <a:solidFill>
                  <a:srgbClr val="231F20"/>
                </a:solidFill>
                <a:effectLst/>
              </a:rPr>
              <a:t>climate</a:t>
            </a:r>
            <a:r>
              <a:rPr lang="it-IT" sz="1550" i="0" dirty="0">
                <a:solidFill>
                  <a:srgbClr val="231F20"/>
                </a:solidFill>
                <a:effectLst/>
              </a:rPr>
              <a:t> </a:t>
            </a:r>
            <a:r>
              <a:rPr lang="it-IT" sz="1550" i="0" dirty="0" err="1">
                <a:solidFill>
                  <a:srgbClr val="231F20"/>
                </a:solidFill>
                <a:effectLst/>
              </a:rPr>
              <a:t>change</a:t>
            </a:r>
            <a:r>
              <a:rPr lang="it-IT" sz="1550" i="0" dirty="0">
                <a:solidFill>
                  <a:srgbClr val="231F20"/>
                </a:solidFill>
                <a:effectLst/>
              </a:rPr>
              <a:t>», promuovendo brand di moda ecosostenibili e cruelty free</a:t>
            </a:r>
          </a:p>
          <a:p>
            <a:endParaRPr lang="it-IT" sz="700" i="0" dirty="0">
              <a:solidFill>
                <a:srgbClr val="231F2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550" dirty="0">
                <a:solidFill>
                  <a:schemeClr val="accent2">
                    <a:lumMod val="75000"/>
                  </a:schemeClr>
                </a:solidFill>
              </a:rPr>
              <a:t>Greta </a:t>
            </a:r>
            <a:r>
              <a:rPr lang="it-IT" sz="1550" dirty="0" err="1">
                <a:solidFill>
                  <a:schemeClr val="accent2">
                    <a:lumMod val="75000"/>
                  </a:schemeClr>
                </a:solidFill>
              </a:rPr>
              <a:t>Thunberg</a:t>
            </a:r>
            <a:r>
              <a:rPr lang="it-IT" sz="1550" dirty="0">
                <a:solidFill>
                  <a:srgbClr val="231F20"/>
                </a:solidFill>
                <a:sym typeface="Wingdings" panose="05000000000000000000" pitchFamily="2" charset="2"/>
              </a:rPr>
              <a:t> una delle figure giovanili più importante: </a:t>
            </a:r>
            <a:r>
              <a:rPr lang="it-IT" sz="16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è</a:t>
            </a:r>
            <a:r>
              <a:rPr lang="it-IT" sz="1600" b="1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it-IT" sz="1550" i="0" dirty="0">
                <a:solidFill>
                  <a:srgbClr val="111111"/>
                </a:solidFill>
                <a:effectLst/>
              </a:rPr>
              <a:t>un'attivista svedese per lo sviluppo sostenibile e contro il cambiamento climatico</a:t>
            </a:r>
            <a:endParaRPr lang="it-IT" sz="1550" dirty="0"/>
          </a:p>
        </p:txBody>
      </p:sp>
    </p:spTree>
    <p:extLst>
      <p:ext uri="{BB962C8B-B14F-4D97-AF65-F5344CB8AC3E}">
        <p14:creationId xmlns:p14="http://schemas.microsoft.com/office/powerpoint/2010/main" val="358369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43C913A-0D34-4F4C-B998-C5E688B09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450" y="4046942"/>
            <a:ext cx="8596668" cy="1320800"/>
          </a:xfrm>
        </p:spPr>
        <p:txBody>
          <a:bodyPr>
            <a:noAutofit/>
          </a:bodyPr>
          <a:lstStyle/>
          <a:p>
            <a:pPr fontAlgn="base"/>
            <a:r>
              <a:rPr lang="it-IT" sz="1800" i="0" dirty="0">
                <a:solidFill>
                  <a:srgbClr val="3C3C3C"/>
                </a:solidFill>
                <a:effectLst/>
                <a:latin typeface="+mn-lt"/>
              </a:rPr>
              <a:t/>
            </a:r>
            <a:br>
              <a:rPr lang="it-IT" sz="1800" i="0" dirty="0">
                <a:solidFill>
                  <a:srgbClr val="3C3C3C"/>
                </a:solidFill>
                <a:effectLst/>
                <a:latin typeface="+mn-lt"/>
              </a:rPr>
            </a:br>
            <a:endParaRPr lang="it-IT" sz="1800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2F5264-41A4-458D-9C78-A5A8A6BAA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2585" y="1667341"/>
            <a:ext cx="4778215" cy="990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650" b="0" i="0" dirty="0">
                <a:solidFill>
                  <a:schemeClr val="tx1"/>
                </a:solidFill>
                <a:effectLst/>
              </a:rPr>
              <a:t>cambiamo la nostra quotidianità attraverso piccole scelte, che possono fare la differenza.</a:t>
            </a:r>
            <a:endParaRPr lang="it-IT" sz="1650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EE907E5-471B-41D3-9487-35073048A2B3}"/>
              </a:ext>
            </a:extLst>
          </p:cNvPr>
          <p:cNvSpPr txBox="1"/>
          <p:nvPr/>
        </p:nvSpPr>
        <p:spPr>
          <a:xfrm>
            <a:off x="462709" y="987078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 km x 455 studenti= 910 km</a:t>
            </a:r>
          </a:p>
          <a:p>
            <a:endParaRPr lang="it-IT" dirty="0"/>
          </a:p>
          <a:p>
            <a:r>
              <a:rPr lang="it-IT" dirty="0"/>
              <a:t>9 x 4,5 (benzina in 100 km) = 40 l</a:t>
            </a:r>
          </a:p>
          <a:p>
            <a:endParaRPr lang="it-IT" dirty="0"/>
          </a:p>
          <a:p>
            <a:r>
              <a:rPr lang="it-IT" dirty="0"/>
              <a:t>40 x 2= 80 l al giorno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F80C44E6-DEDB-4253-AC06-C8EFBFE7EA1B}"/>
              </a:ext>
            </a:extLst>
          </p:cNvPr>
          <p:cNvSpPr txBox="1"/>
          <p:nvPr/>
        </p:nvSpPr>
        <p:spPr>
          <a:xfrm>
            <a:off x="605928" y="3363333"/>
            <a:ext cx="3514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combustione di un litro di benzina genera circa 3g di Co2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571AF04C-BF56-4AF2-BEB6-C532D283D28A}"/>
              </a:ext>
            </a:extLst>
          </p:cNvPr>
          <p:cNvSpPr txBox="1"/>
          <p:nvPr/>
        </p:nvSpPr>
        <p:spPr>
          <a:xfrm>
            <a:off x="848299" y="4158529"/>
            <a:ext cx="3139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 x 40= 120g</a:t>
            </a:r>
          </a:p>
          <a:p>
            <a:r>
              <a:rPr lang="it-IT" dirty="0"/>
              <a:t>120g= 0,12 kg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CA0C77FE-910A-4121-8B8D-DDE5AF3D151E}"/>
              </a:ext>
            </a:extLst>
          </p:cNvPr>
          <p:cNvSpPr txBox="1"/>
          <p:nvPr/>
        </p:nvSpPr>
        <p:spPr>
          <a:xfrm>
            <a:off x="3302323" y="4952789"/>
            <a:ext cx="445081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L’anidride carbonica h</a:t>
            </a:r>
            <a:r>
              <a:rPr lang="it-IT" sz="1700" b="0" i="0" dirty="0">
                <a:effectLst/>
              </a:rPr>
              <a:t>a delle </a:t>
            </a:r>
            <a:r>
              <a:rPr lang="it-IT" sz="1700" b="1" i="0" dirty="0">
                <a:effectLst/>
              </a:rPr>
              <a:t>conseguenze </a:t>
            </a:r>
            <a:r>
              <a:rPr lang="it-IT" sz="1700" b="0" i="0" dirty="0">
                <a:effectLst/>
              </a:rPr>
              <a:t>gravissime sulla nostra salute e quella del nostro pianeta e i </a:t>
            </a:r>
            <a:r>
              <a:rPr lang="it-IT" sz="1700" b="1" i="0" dirty="0">
                <a:effectLst/>
              </a:rPr>
              <a:t>rischi </a:t>
            </a:r>
            <a:r>
              <a:rPr lang="it-IT" sz="1700" b="0" i="0" dirty="0">
                <a:effectLst/>
              </a:rPr>
              <a:t>che genera sono irreversibili</a:t>
            </a:r>
            <a:r>
              <a:rPr lang="it-IT" b="0" i="0" dirty="0">
                <a:solidFill>
                  <a:srgbClr val="333333"/>
                </a:solidFill>
                <a:effectLst/>
                <a:latin typeface="Ubuntu" panose="020B0504030602030204" pitchFamily="34" charset="0"/>
              </a:rPr>
              <a:t>.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1DD19A7E-C12C-4DD5-98F9-73DCD5A54BD1}"/>
              </a:ext>
            </a:extLst>
          </p:cNvPr>
          <p:cNvSpPr txBox="1"/>
          <p:nvPr/>
        </p:nvSpPr>
        <p:spPr>
          <a:xfrm>
            <a:off x="1141632" y="515544"/>
            <a:ext cx="1718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CASA-SCUOLA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xmlns="" id="{3DF19180-3CD2-45CF-9850-53C437AC92B1}"/>
              </a:ext>
            </a:extLst>
          </p:cNvPr>
          <p:cNvSpPr/>
          <p:nvPr/>
        </p:nvSpPr>
        <p:spPr>
          <a:xfrm rot="17586860">
            <a:off x="2766620" y="4541870"/>
            <a:ext cx="187286" cy="8813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xmlns="" id="{369DE80E-1F76-4298-8FBC-06CF270D8E0A}"/>
              </a:ext>
            </a:extLst>
          </p:cNvPr>
          <p:cNvSpPr/>
          <p:nvPr/>
        </p:nvSpPr>
        <p:spPr>
          <a:xfrm>
            <a:off x="1998744" y="2571170"/>
            <a:ext cx="198304" cy="689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E3F1FDBB-4306-410E-B8EA-23FEE85E48D5}"/>
              </a:ext>
            </a:extLst>
          </p:cNvPr>
          <p:cNvSpPr txBox="1"/>
          <p:nvPr/>
        </p:nvSpPr>
        <p:spPr>
          <a:xfrm>
            <a:off x="4619368" y="340695"/>
            <a:ext cx="6088831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accent2">
                    <a:lumMod val="50000"/>
                  </a:schemeClr>
                </a:solidFill>
              </a:rPr>
              <a:t>22 APRILE</a:t>
            </a:r>
          </a:p>
          <a:p>
            <a:pPr algn="ctr"/>
            <a:r>
              <a:rPr lang="it-IT" sz="2800" dirty="0">
                <a:solidFill>
                  <a:schemeClr val="accent2">
                    <a:lumMod val="50000"/>
                  </a:schemeClr>
                </a:solidFill>
              </a:rPr>
              <a:t>TUTTI A SCUOLA A PIEDI/IN BICI!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138E867E-EAE8-4DA7-9370-C650766B440A}"/>
              </a:ext>
            </a:extLst>
          </p:cNvPr>
          <p:cNvSpPr/>
          <p:nvPr/>
        </p:nvSpPr>
        <p:spPr>
          <a:xfrm>
            <a:off x="6242892" y="2571739"/>
            <a:ext cx="3657599" cy="86177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 GREEN</a:t>
            </a:r>
            <a:endParaRPr lang="it-IT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975342F6-76AE-4530-A2FE-C983553C5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9394" y="3550960"/>
            <a:ext cx="4216467" cy="308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593247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1573</TotalTime>
  <Words>151</Words>
  <Application>Microsoft Office PowerPoint</Application>
  <PresentationFormat>Personalizzato</PresentationFormat>
  <Paragraphs>28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Sfaccettatura</vt:lpstr>
      <vt:lpstr>22 aprile: EARTH DAY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aprile: EARTH DAY</dc:title>
  <dc:creator>Cristina De Pieri</dc:creator>
  <cp:lastModifiedBy>pc</cp:lastModifiedBy>
  <cp:revision>26</cp:revision>
  <dcterms:created xsi:type="dcterms:W3CDTF">2022-04-14T10:37:52Z</dcterms:created>
  <dcterms:modified xsi:type="dcterms:W3CDTF">2022-05-06T08:25:11Z</dcterms:modified>
</cp:coreProperties>
</file>